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7" r:id="rId2"/>
    <p:sldId id="268" r:id="rId3"/>
    <p:sldId id="269" r:id="rId4"/>
    <p:sldId id="270" r:id="rId5"/>
    <p:sldId id="274" r:id="rId6"/>
    <p:sldId id="271" r:id="rId7"/>
    <p:sldId id="278" r:id="rId8"/>
    <p:sldId id="276" r:id="rId9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8"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E4312"/>
    <a:srgbClr val="D05400"/>
    <a:srgbClr val="269A79"/>
    <a:srgbClr val="D6D6D6"/>
    <a:srgbClr val="3366FF"/>
    <a:srgbClr val="E0DE94"/>
    <a:srgbClr val="D2D64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9" autoAdjust="0"/>
    <p:restoredTop sz="93924" autoAdjust="0"/>
  </p:normalViewPr>
  <p:slideViewPr>
    <p:cSldViewPr>
      <p:cViewPr varScale="1">
        <p:scale>
          <a:sx n="66" d="100"/>
          <a:sy n="66" d="100"/>
        </p:scale>
        <p:origin x="-13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1765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1766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DF3335-DBCC-495E-AB27-B4C42C9455E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2" grpId="0"/>
      <p:bldP spid="317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17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17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17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17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E8963-3FE7-4E02-8BA3-3B0075B6087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CCC57-FE49-4848-B56A-B27FFDAFEA0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94FCAE0-6100-4F6E-85B1-EDB6C3FDDDA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5325A-5F97-4ED4-8BDA-85AAE3EE7001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9D61-2FDD-4CE8-9510-7A9D08C152C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9F7E9-A35F-4F3C-8B13-5F82936AC2A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18301-090A-40BF-8386-D31C0F06E6D9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C3286-6CFE-411F-8D0C-064D9F27104A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87F09-DFB0-4012-AC7F-D57BB954B1B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DDAD3-C2FA-41B2-BBEF-081C036DDD4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65E3F-24E4-4892-91C8-DCCFB59A6E5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3072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/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hu-HU"/>
          </a:p>
        </p:txBody>
      </p:sp>
      <p:sp>
        <p:nvSpPr>
          <p:cNvPr id="3074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76C5A4C-A4E7-4DDD-9957-4D00D1809086}" type="slidenum">
              <a:rPr lang="hu-HU"/>
              <a:pPr/>
              <a:t>‹#›</a:t>
            </a:fld>
            <a:endParaRPr lang="hu-HU"/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8" grpId="0"/>
      <p:bldP spid="30742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42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4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682" name="Picture 2" descr="http://veronauka.tripod.com/slike/Rasp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748954" y="2348880"/>
            <a:ext cx="56460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r-Cyrl-R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Хришћанство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>
    <p:rand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417638"/>
          </a:xfrm>
        </p:spPr>
        <p:txBody>
          <a:bodyPr/>
          <a:lstStyle/>
          <a:p>
            <a:r>
              <a:rPr lang="sr-Cyrl-CS" dirty="0"/>
              <a:t>Настанак хришћанства</a:t>
            </a:r>
            <a:endParaRPr lang="hu-HU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413"/>
            <a:ext cx="7308304" cy="2952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tx2">
                    <a:lumMod val="75000"/>
                  </a:schemeClr>
                </a:solidFill>
              </a:rPr>
              <a:t>Оснивач хришћанства је Исус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</a:rPr>
              <a:t>Христ</a:t>
            </a:r>
            <a:r>
              <a:rPr lang="sr-Latn-RS" sz="2400" dirty="0" smtClean="0">
                <a:solidFill>
                  <a:schemeClr val="tx2">
                    <a:lumMod val="75000"/>
                  </a:schemeClr>
                </a:solidFill>
              </a:rPr>
              <a:t>o</a:t>
            </a: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с</a:t>
            </a:r>
            <a:endParaRPr lang="sr-Cyrl-CS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rgbClr val="FFFF00"/>
                </a:solidFill>
              </a:rPr>
              <a:t>Рођен у Палестини</a:t>
            </a:r>
            <a:r>
              <a:rPr lang="sr-Cyrl-CS" sz="2400" dirty="0"/>
              <a:t> која је била под римском </a:t>
            </a:r>
            <a:r>
              <a:rPr lang="sr-Cyrl-CS" sz="2400" dirty="0" smtClean="0"/>
              <a:t>влашћу-</a:t>
            </a:r>
            <a:r>
              <a:rPr lang="sr-Cyrl-CS" sz="2400" dirty="0" smtClean="0">
                <a:solidFill>
                  <a:srgbClr val="FFFF00"/>
                </a:solidFill>
              </a:rPr>
              <a:t>Витлајем</a:t>
            </a:r>
            <a:r>
              <a:rPr lang="sr-Cyrl-CS" sz="2400" dirty="0" smtClean="0"/>
              <a:t> </a:t>
            </a:r>
            <a:r>
              <a:rPr lang="sr-Cyrl-CS" sz="2400" dirty="0" smtClean="0">
                <a:solidFill>
                  <a:srgbClr val="FFFF00"/>
                </a:solidFill>
              </a:rPr>
              <a:t>(Божић)</a:t>
            </a:r>
            <a:endParaRPr lang="hu-HU" sz="24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sr-Cyrl-CS" sz="2400" dirty="0"/>
              <a:t>Проповедао је међу Јеврејима </a:t>
            </a:r>
            <a:r>
              <a:rPr lang="sr-Cyrl-CS" sz="2400" dirty="0" smtClean="0"/>
              <a:t>око 30</a:t>
            </a:r>
            <a:r>
              <a:rPr lang="sr-Cyrl-CS" sz="2400" dirty="0"/>
              <a:t>. године н.е</a:t>
            </a:r>
            <a:r>
              <a:rPr lang="sr-Cyrl-CS" sz="2400" dirty="0" smtClean="0"/>
              <a:t>.</a:t>
            </a:r>
            <a:r>
              <a:rPr lang="sr-Cyrl-RS" sz="2400" dirty="0" smtClean="0"/>
              <a:t>-влада цара Тиберија</a:t>
            </a:r>
          </a:p>
          <a:p>
            <a:pPr>
              <a:lnSpc>
                <a:spcPct val="80000"/>
              </a:lnSpc>
            </a:pP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Христа је издао апостол Јуда</a:t>
            </a:r>
            <a:endParaRPr lang="sr-Cyrl-CS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sr-Cyrl-CS" sz="2400" dirty="0">
                <a:solidFill>
                  <a:schemeClr val="tx2">
                    <a:lumMod val="75000"/>
                  </a:schemeClr>
                </a:solidFill>
              </a:rPr>
              <a:t>Разапет у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</a:rPr>
              <a:t>Јерусалиму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33.</a:t>
            </a: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год.н.е. на брду  Голгота</a:t>
            </a:r>
            <a:r>
              <a:rPr lang="sr-Cyrl-RS" sz="2400" dirty="0" smtClean="0"/>
              <a:t>-</a:t>
            </a:r>
            <a:r>
              <a:rPr lang="sr-Cyrl-RS" sz="2400" dirty="0" smtClean="0">
                <a:solidFill>
                  <a:srgbClr val="FF0000"/>
                </a:solidFill>
              </a:rPr>
              <a:t>Велики</a:t>
            </a:r>
            <a:r>
              <a:rPr lang="sr-Cyrl-RS" sz="2400" dirty="0" smtClean="0"/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петак</a:t>
            </a:r>
            <a:r>
              <a:rPr lang="sr-Cyrl-RS" sz="2400" dirty="0" smtClean="0"/>
              <a:t>,наредио </a:t>
            </a:r>
            <a:r>
              <a:rPr lang="sr-Cyrl-RS" sz="2400" dirty="0" smtClean="0">
                <a:solidFill>
                  <a:srgbClr val="FFFF00"/>
                </a:solidFill>
              </a:rPr>
              <a:t>Понтије Пилат.</a:t>
            </a:r>
          </a:p>
          <a:p>
            <a:pPr>
              <a:lnSpc>
                <a:spcPct val="80000"/>
              </a:lnSpc>
            </a:pPr>
            <a:r>
              <a:rPr lang="sr-Cyrl-RS" sz="2400" dirty="0" smtClean="0">
                <a:solidFill>
                  <a:srgbClr val="FFFF00"/>
                </a:solidFill>
              </a:rPr>
              <a:t>Оживео у неделљу и вазнео се на небо </a:t>
            </a:r>
            <a:r>
              <a:rPr lang="sr-Cyrl-RS" sz="2400" dirty="0" smtClean="0"/>
              <a:t>= </a:t>
            </a:r>
            <a:r>
              <a:rPr lang="sr-Cyrl-RS" sz="2400" dirty="0" smtClean="0">
                <a:solidFill>
                  <a:srgbClr val="FFFF00"/>
                </a:solidFill>
              </a:rPr>
              <a:t>Васкрс или </a:t>
            </a:r>
            <a:r>
              <a:rPr lang="sr-Cyrl-RS" sz="2400" dirty="0" smtClean="0">
                <a:solidFill>
                  <a:srgbClr val="FFFF00"/>
                </a:solidFill>
              </a:rPr>
              <a:t>Ускрс</a:t>
            </a:r>
            <a:endParaRPr lang="sr-Cyrl-RS" sz="2400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sr-Cyrl-RS" sz="2400" b="1" dirty="0" smtClean="0">
                <a:solidFill>
                  <a:srgbClr val="FFFF00"/>
                </a:solidFill>
                <a:effectLst/>
              </a:rPr>
              <a:t>Јаја су симбол живота</a:t>
            </a:r>
            <a:r>
              <a:rPr lang="sr-Cyrl-RS" sz="2400" dirty="0" smtClean="0"/>
              <a:t>, </a:t>
            </a:r>
            <a:r>
              <a:rPr lang="sr-Cyrl-RS" sz="2400" dirty="0" smtClean="0">
                <a:solidFill>
                  <a:srgbClr val="FF0000"/>
                </a:solidFill>
              </a:rPr>
              <a:t>црвена боја </a:t>
            </a:r>
            <a:r>
              <a:rPr lang="sr-Cyrl-RS" sz="2400" dirty="0" smtClean="0"/>
              <a:t>симболише Христову </a:t>
            </a:r>
            <a:r>
              <a:rPr lang="sr-Cyrl-RS" sz="2400" dirty="0" smtClean="0">
                <a:solidFill>
                  <a:srgbClr val="FF0000"/>
                </a:solidFill>
              </a:rPr>
              <a:t>крв</a:t>
            </a:r>
          </a:p>
          <a:p>
            <a:pPr>
              <a:lnSpc>
                <a:spcPct val="80000"/>
              </a:lnSpc>
            </a:pP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Симболи хришћанства су :</a:t>
            </a:r>
          </a:p>
          <a:p>
            <a:pPr>
              <a:lnSpc>
                <a:spcPct val="80000"/>
              </a:lnSpc>
              <a:buNone/>
            </a:pPr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крст и риба</a:t>
            </a:r>
          </a:p>
          <a:p>
            <a:pPr algn="r">
              <a:lnSpc>
                <a:spcPct val="80000"/>
              </a:lnSpc>
              <a:buNone/>
            </a:pPr>
            <a:endParaRPr lang="hu-HU" sz="2400" dirty="0"/>
          </a:p>
        </p:txBody>
      </p:sp>
      <p:pic>
        <p:nvPicPr>
          <p:cNvPr id="26629" name="Picture 5" descr="a_palestine_map_jesus_tim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732239" y="1557338"/>
            <a:ext cx="2264123" cy="3960812"/>
          </a:xfrm>
          <a:noFill/>
          <a:ln/>
        </p:spPr>
      </p:pic>
      <p:pic>
        <p:nvPicPr>
          <p:cNvPr id="57346" name="Picture 2" descr="http://www.pokimica.com/katalog/images/okovi_ikona/image_large/okoviikona04_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3716" y="1916832"/>
            <a:ext cx="2257984" cy="23762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48" name="Picture 4" descr="https://encrypted-tbn3.gstatic.com/images?q=tbn:ANd9GcR5iUR5dNM2YYPZD5UBt2QuWRfLYBRCnnNTsoB3t8BRkZCIM71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5324" y="4555078"/>
            <a:ext cx="1981200" cy="23050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0" name="Picture 6" descr="https://encrypted-tbn3.gstatic.com/images?q=tbn:ANd9GcTc-eVXc_R5ln_a8_-2EjM73m20pWKcC_8xV1BlQ7Mc_R2Ot1oNUQ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3716" y="-63795"/>
            <a:ext cx="2638425" cy="158953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2" name="Picture 8" descr="http://i82.servimg.com/u/f82/12/22/81/82/2009_011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8545" y="311696"/>
            <a:ext cx="2592287" cy="3981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56" name="Picture 12" descr="https://encrypted-tbn0.gstatic.com/images?q=tbn:ANd9GcTrZH4qbtOxVcFYASMCw_2N6LhTg4bbr0UhuO7GI3Ok5AWX_5wD8Q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81349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lu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417 0.0312 L 0.22396 -0.02796 C 0.23837 -0.04136 0.26024 -0.04876 0.28299 -0.04876 C 0.30886 -0.04876 0.32969 -0.04136 0.34427 -0.02796 L 0.41406 0.0312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86" y="-39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16432E-7 L 0.41267 7.16432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7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6917E-6 L 0.45087 1.691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07187E-7 L -0.31198 0.0203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08" y="10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 descr="trinida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4132" y="1484784"/>
            <a:ext cx="3095625" cy="2406650"/>
          </a:xfrm>
          <a:prstGeom prst="rect">
            <a:avLst/>
          </a:prstGeom>
          <a:noFill/>
        </p:spPr>
      </p:pic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Основна учења хришћанства</a:t>
            </a:r>
            <a:endParaRPr lang="hu-H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sz="2400" dirty="0"/>
              <a:t>Једнобожачка вера</a:t>
            </a:r>
            <a:endParaRPr lang="hu-HU" sz="2400" dirty="0"/>
          </a:p>
          <a:p>
            <a:pPr>
              <a:lnSpc>
                <a:spcPct val="90000"/>
              </a:lnSpc>
            </a:pPr>
            <a:r>
              <a:rPr lang="sr-Cyrl-CS" sz="2400" dirty="0"/>
              <a:t>У Богу су три особе: </a:t>
            </a:r>
            <a:r>
              <a:rPr lang="sr-Cyrl-CS" sz="2400" dirty="0">
                <a:solidFill>
                  <a:srgbClr val="FFFF00"/>
                </a:solidFill>
              </a:rPr>
              <a:t>Отац, Син и Свети </a:t>
            </a:r>
            <a:r>
              <a:rPr lang="sr-Cyrl-CS" sz="2400" dirty="0" smtClean="0">
                <a:solidFill>
                  <a:srgbClr val="FFFF00"/>
                </a:solidFill>
              </a:rPr>
              <a:t>дух=</a:t>
            </a:r>
            <a:r>
              <a:rPr lang="sr-Cyrl-CS" sz="2400" b="1" dirty="0" smtClean="0">
                <a:solidFill>
                  <a:srgbClr val="FFFF00"/>
                </a:solidFill>
              </a:rPr>
              <a:t>Свето </a:t>
            </a:r>
            <a:r>
              <a:rPr lang="sr-Cyrl-CS" sz="2400" b="1" dirty="0" smtClean="0">
                <a:solidFill>
                  <a:schemeClr val="tx2">
                    <a:lumMod val="50000"/>
                  </a:schemeClr>
                </a:solidFill>
              </a:rPr>
              <a:t>Тројство</a:t>
            </a:r>
            <a:endParaRPr lang="sr-Cyrl-CS" sz="2400" b="1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sr-Cyrl-CS" sz="2400" dirty="0" smtClean="0"/>
              <a:t>Бог-</a:t>
            </a:r>
            <a:r>
              <a:rPr lang="sr-Latn-RS" sz="2400" dirty="0" smtClean="0"/>
              <a:t>O</a:t>
            </a:r>
            <a:r>
              <a:rPr lang="sr-Cyrl-CS" sz="2400" dirty="0" smtClean="0"/>
              <a:t>тац </a:t>
            </a:r>
            <a:r>
              <a:rPr lang="sr-Cyrl-CS" sz="2400" dirty="0"/>
              <a:t>на небу је послао свога сина да избави људе од греха</a:t>
            </a:r>
          </a:p>
          <a:p>
            <a:pPr>
              <a:lnSpc>
                <a:spcPct val="90000"/>
              </a:lnSpc>
            </a:pPr>
            <a:r>
              <a:rPr lang="sr-Cyrl-CS" sz="2400" dirty="0"/>
              <a:t>Свако је једнак пред Богом</a:t>
            </a:r>
          </a:p>
          <a:p>
            <a:pPr>
              <a:lnSpc>
                <a:spcPct val="90000"/>
              </a:lnSpc>
            </a:pPr>
            <a:r>
              <a:rPr lang="sr-Cyrl-CS" sz="2400" dirty="0"/>
              <a:t>Проповедање долазка Божјег царства и избављења</a:t>
            </a:r>
            <a:endParaRPr lang="hu-HU" sz="2400" dirty="0"/>
          </a:p>
        </p:txBody>
      </p:sp>
      <p:pic>
        <p:nvPicPr>
          <p:cNvPr id="58370" name="Picture 2" descr="http://duborez.relikon.com/galerija/images/radovi/sz_Hristovo_Raspece_24x16_krusk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341" y="4149080"/>
            <a:ext cx="2184177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lu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Ширење хришћанства</a:t>
            </a:r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139136" cy="4530725"/>
          </a:xfrm>
        </p:spPr>
        <p:txBody>
          <a:bodyPr/>
          <a:lstStyle/>
          <a:p>
            <a:pPr marL="533400" indent="-533400"/>
            <a:r>
              <a:rPr lang="sr-Cyrl-CS" sz="2000" dirty="0"/>
              <a:t>Исус </a:t>
            </a:r>
            <a:r>
              <a:rPr lang="sr-Cyrl-CS" sz="2000" dirty="0" smtClean="0"/>
              <a:t>бира </a:t>
            </a:r>
            <a:r>
              <a:rPr lang="sr-Cyrl-CS" sz="2000" dirty="0" smtClean="0">
                <a:solidFill>
                  <a:schemeClr val="tx2">
                    <a:lumMod val="75000"/>
                  </a:schemeClr>
                </a:solidFill>
              </a:rPr>
              <a:t>12 апостола (ученика)</a:t>
            </a:r>
            <a:r>
              <a:rPr lang="sr-Cyrl-CS" sz="2000" dirty="0" smtClean="0"/>
              <a:t> </a:t>
            </a:r>
            <a:r>
              <a:rPr lang="sr-Cyrl-CS" sz="2000" dirty="0"/>
              <a:t>да наставе </a:t>
            </a:r>
            <a:r>
              <a:rPr lang="sr-Cyrl-CS" sz="2000" dirty="0" smtClean="0"/>
              <a:t>проповедање</a:t>
            </a:r>
          </a:p>
          <a:p>
            <a:pPr marL="533400" indent="-533400"/>
            <a:r>
              <a:rPr lang="sr-Cyrl-RS" sz="2000" dirty="0" smtClean="0">
                <a:solidFill>
                  <a:srgbClr val="FFFF00"/>
                </a:solidFill>
              </a:rPr>
              <a:t>Света књига</a:t>
            </a:r>
            <a:r>
              <a:rPr lang="sr-Cyrl-RS" sz="2000" dirty="0" smtClean="0"/>
              <a:t> (Стари завет+Нови завет)=</a:t>
            </a:r>
            <a:r>
              <a:rPr lang="sr-Cyrl-RS" sz="2000" dirty="0" smtClean="0">
                <a:solidFill>
                  <a:srgbClr val="FFFF00"/>
                </a:solidFill>
              </a:rPr>
              <a:t>Библија</a:t>
            </a:r>
          </a:p>
          <a:p>
            <a:pPr marL="533400" indent="-533400"/>
            <a:r>
              <a:rPr lang="sr-Cyrl-RS" sz="2000" dirty="0" smtClean="0">
                <a:solidFill>
                  <a:srgbClr val="FFFF00"/>
                </a:solidFill>
              </a:rPr>
              <a:t>Јеванђелисти:апостоли Марко,Матеј,Лука и Јован</a:t>
            </a:r>
          </a:p>
          <a:p>
            <a:pPr marL="533400" indent="-533400"/>
            <a:r>
              <a:rPr lang="sr-Cyrl-RS" sz="2000" dirty="0" smtClean="0">
                <a:solidFill>
                  <a:schemeClr val="tx2">
                    <a:lumMod val="75000"/>
                  </a:schemeClr>
                </a:solidFill>
              </a:rPr>
              <a:t>Јеванђеље (опис Христовог живота)</a:t>
            </a:r>
          </a:p>
          <a:p>
            <a:pPr marL="533400" indent="-533400">
              <a:buNone/>
            </a:pPr>
            <a:endParaRPr lang="hu-HU" sz="2000" dirty="0"/>
          </a:p>
          <a:p>
            <a:pPr marL="533400" indent="-533400"/>
            <a:r>
              <a:rPr lang="sr-Cyrl-CS" sz="2000" dirty="0"/>
              <a:t>Одговарајући услови за ширење вере:</a:t>
            </a:r>
            <a:endParaRPr lang="hu-HU" sz="2000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sr-Cyrl-CS" sz="2000" dirty="0"/>
              <a:t>Изграђени путеви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sr-Cyrl-CS" sz="2000" dirty="0"/>
              <a:t>Брза комуникација</a:t>
            </a:r>
            <a:endParaRPr lang="hu-HU" sz="2000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sr-Cyrl-CS" sz="2000" dirty="0"/>
              <a:t>Заједничка употреба </a:t>
            </a:r>
            <a:r>
              <a:rPr lang="sr-Cyrl-CS" sz="2000" dirty="0" smtClean="0"/>
              <a:t>језика</a:t>
            </a:r>
            <a:endParaRPr lang="hu-HU" sz="2000" dirty="0"/>
          </a:p>
        </p:txBody>
      </p:sp>
      <p:pic>
        <p:nvPicPr>
          <p:cNvPr id="28676" name="Picture 4" descr="roman_empire_39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812360" y="2420888"/>
            <a:ext cx="3390900" cy="2724150"/>
          </a:xfrm>
          <a:noFill/>
          <a:ln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sr-Cyrl-CS" sz="3600" b="1"/>
              <a:t>НЕРОН  И  ХРИШЋАНИ</a:t>
            </a:r>
            <a:endParaRPr lang="hu-HU" sz="3600" b="1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30725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sr-Cyrl-CS" sz="2400" dirty="0" smtClean="0"/>
              <a:t>-Цар  </a:t>
            </a:r>
            <a:r>
              <a:rPr lang="sr-Cyrl-CS" sz="2400" dirty="0" smtClean="0">
                <a:solidFill>
                  <a:srgbClr val="FFFF00"/>
                </a:solidFill>
              </a:rPr>
              <a:t>Нерон</a:t>
            </a:r>
            <a:r>
              <a:rPr lang="sr-Latn-RS" sz="2400" dirty="0" smtClean="0">
                <a:solidFill>
                  <a:srgbClr val="FFFF00"/>
                </a:solidFill>
              </a:rPr>
              <a:t> </a:t>
            </a:r>
            <a:r>
              <a:rPr lang="sr-Cyrl-CS" sz="2400" dirty="0" smtClean="0"/>
              <a:t>(54-68), је познат по прогонству</a:t>
            </a:r>
            <a:endParaRPr lang="sr-Cyrl-CS" sz="2400" dirty="0"/>
          </a:p>
          <a:p>
            <a:pPr>
              <a:buClr>
                <a:schemeClr val="tx1"/>
              </a:buClr>
              <a:buNone/>
            </a:pPr>
            <a:r>
              <a:rPr lang="sr-Cyrl-CS" sz="2400" dirty="0" smtClean="0"/>
              <a:t>хришћана </a:t>
            </a:r>
            <a:r>
              <a:rPr lang="sr-Cyrl-CS" sz="2400" dirty="0"/>
              <a:t>и </a:t>
            </a:r>
            <a:r>
              <a:rPr lang="sr-Cyrl-CS" sz="2400" dirty="0" smtClean="0"/>
              <a:t>немилосрђу (</a:t>
            </a:r>
            <a:r>
              <a:rPr lang="sr-Cyrl-CS" sz="2400" dirty="0" smtClean="0">
                <a:solidFill>
                  <a:srgbClr val="FFFF00"/>
                </a:solidFill>
              </a:rPr>
              <a:t>запалио Рим </a:t>
            </a:r>
            <a:r>
              <a:rPr lang="sr-Cyrl-CS" sz="2400" dirty="0" smtClean="0"/>
              <a:t>).</a:t>
            </a:r>
            <a:endParaRPr lang="hu-HU" sz="2400" dirty="0"/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hu-HU" sz="2400" dirty="0"/>
              <a:t> </a:t>
            </a:r>
            <a:r>
              <a:rPr lang="sr-Cyrl-CS" sz="2400" dirty="0"/>
              <a:t>-Зато су се први хришћани састајали у </a:t>
            </a:r>
            <a:r>
              <a:rPr lang="sr-Cyrl-CS" sz="2400" dirty="0">
                <a:solidFill>
                  <a:srgbClr val="FFFF00"/>
                </a:solidFill>
              </a:rPr>
              <a:t>катакомбама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en-US" sz="2400" dirty="0"/>
              <a:t>(</a:t>
            </a:r>
            <a:r>
              <a:rPr lang="sr-Cyrl-CS" sz="2400" dirty="0">
                <a:solidFill>
                  <a:srgbClr val="FFFF00"/>
                </a:solidFill>
              </a:rPr>
              <a:t>подземним ходницима</a:t>
            </a:r>
            <a:r>
              <a:rPr lang="en-US" sz="2400" dirty="0"/>
              <a:t>)</a:t>
            </a:r>
            <a:r>
              <a:rPr lang="sr-Cyrl-CS" sz="2400" dirty="0"/>
              <a:t> на молитве и тамо су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r>
              <a:rPr lang="sr-Cyrl-CS" sz="2400" dirty="0"/>
              <a:t>  сахрањивали своје мртве.</a:t>
            </a:r>
            <a:endParaRPr lang="hu-HU" dirty="0"/>
          </a:p>
        </p:txBody>
      </p:sp>
      <p:pic>
        <p:nvPicPr>
          <p:cNvPr id="6148" name="Picture 4" descr="katakomb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4346575"/>
            <a:ext cx="3168650" cy="2178050"/>
          </a:xfrm>
          <a:prstGeom prst="rect">
            <a:avLst/>
          </a:prstGeom>
          <a:noFill/>
        </p:spPr>
      </p:pic>
      <p:pic>
        <p:nvPicPr>
          <p:cNvPr id="73730" name="Picture 2" descr="http://www.tarzanija.com/wp-content/uploads/2011/10/neron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886199"/>
            <a:ext cx="4171950" cy="2971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custDataLst>
      <p:tags r:id="rId1"/>
    </p:custDataLst>
  </p:cSld>
  <p:clrMapOvr>
    <a:masterClrMapping/>
  </p:clrMapOvr>
  <p:transition spd="med" advTm="12240">
    <p:diamond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r>
              <a:rPr lang="sr-Cyrl-CS" b="1" dirty="0"/>
              <a:t>Прогањање и једина вера</a:t>
            </a:r>
            <a:endParaRPr lang="hu-HU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8351837" cy="2765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CS" sz="2400" dirty="0"/>
              <a:t>Брзо ширење међу народима</a:t>
            </a:r>
          </a:p>
          <a:p>
            <a:pPr>
              <a:lnSpc>
                <a:spcPct val="90000"/>
              </a:lnSpc>
            </a:pPr>
            <a:r>
              <a:rPr lang="sr-Cyrl-CS" sz="2400" dirty="0"/>
              <a:t>Опасност </a:t>
            </a:r>
            <a:r>
              <a:rPr lang="sr-Cyrl-CS" sz="2400" dirty="0" smtClean="0"/>
              <a:t>за </a:t>
            </a:r>
            <a:r>
              <a:rPr lang="sr-Cyrl-CS" sz="2400" dirty="0"/>
              <a:t>царство</a:t>
            </a:r>
            <a:endParaRPr lang="hu-HU" sz="2400" dirty="0"/>
          </a:p>
          <a:p>
            <a:pPr>
              <a:buClr>
                <a:schemeClr val="tx1"/>
              </a:buClr>
            </a:pPr>
            <a:r>
              <a:rPr lang="sr-Cyrl-CS" sz="2400" dirty="0" smtClean="0"/>
              <a:t>Прогањања:разапињање на крстове и точкове,бацање дивљим зверима</a:t>
            </a:r>
            <a:endParaRPr lang="sr-Cyrl-CS" sz="2400" dirty="0" smtClean="0">
              <a:solidFill>
                <a:schemeClr val="tx2"/>
              </a:solidFill>
            </a:endParaRPr>
          </a:p>
          <a:p>
            <a:pPr>
              <a:buClr>
                <a:schemeClr val="tx1"/>
              </a:buClr>
            </a:pP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</a:rPr>
              <a:t>Прогонство</a:t>
            </a:r>
            <a:r>
              <a:rPr lang="sr-Cyrl-CS" sz="2400" dirty="0" smtClean="0">
                <a:solidFill>
                  <a:schemeClr val="tx2"/>
                </a:solidFill>
              </a:rPr>
              <a:t> хришћана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</a:rPr>
              <a:t>започ</a:t>
            </a:r>
            <a:r>
              <a:rPr lang="sr-Latn-RS" sz="2400" dirty="0" smtClean="0">
                <a:solidFill>
                  <a:schemeClr val="tx2">
                    <a:lumMod val="75000"/>
                  </a:schemeClr>
                </a:solidFill>
              </a:rPr>
              <a:t>eo</a:t>
            </a:r>
            <a:r>
              <a:rPr lang="sr-Cyrl-CS" sz="2400" dirty="0" smtClean="0">
                <a:solidFill>
                  <a:schemeClr val="tx2"/>
                </a:solidFill>
              </a:rPr>
              <a:t> цар</a:t>
            </a:r>
            <a:r>
              <a:rPr lang="sr-Cyrl-CS" sz="2400" dirty="0" smtClean="0">
                <a:solidFill>
                  <a:srgbClr val="FFFF00"/>
                </a:solidFill>
              </a:rPr>
              <a:t> Нерон</a:t>
            </a:r>
            <a:r>
              <a:rPr lang="sr-Cyrl-CS" sz="2400" dirty="0" smtClean="0"/>
              <a:t>, </a:t>
            </a:r>
            <a:r>
              <a:rPr lang="sr-Cyrl-CS" sz="2400" dirty="0" smtClean="0">
                <a:solidFill>
                  <a:srgbClr val="FFFF00"/>
                </a:solidFill>
              </a:rPr>
              <a:t>највећи прогон за </a:t>
            </a:r>
            <a:r>
              <a:rPr lang="sr-Cyrl-CS" sz="2400" dirty="0" smtClean="0"/>
              <a:t>време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</a:rPr>
              <a:t>Диоклецијана</a:t>
            </a:r>
          </a:p>
          <a:p>
            <a:pPr>
              <a:buClr>
                <a:schemeClr val="tx1"/>
              </a:buClr>
            </a:pPr>
            <a:r>
              <a:rPr lang="sr-Cyrl-CS" sz="2400" dirty="0" smtClean="0">
                <a:solidFill>
                  <a:srgbClr val="FFFF00"/>
                </a:solidFill>
              </a:rPr>
              <a:t>Прогон прекида</a:t>
            </a:r>
            <a:r>
              <a:rPr lang="sr-Cyrl-CS" sz="2400" dirty="0" smtClean="0"/>
              <a:t>:</a:t>
            </a:r>
            <a:endParaRPr lang="hu-HU" sz="2400" dirty="0"/>
          </a:p>
          <a:p>
            <a:pPr>
              <a:lnSpc>
                <a:spcPct val="90000"/>
              </a:lnSpc>
            </a:pPr>
            <a:r>
              <a:rPr lang="hu-HU" sz="2400" dirty="0">
                <a:solidFill>
                  <a:srgbClr val="FFFF00"/>
                </a:solidFill>
              </a:rPr>
              <a:t>313.</a:t>
            </a:r>
            <a:r>
              <a:rPr lang="sr-Cyrl-CS" sz="2400" dirty="0"/>
              <a:t> године н.е.</a:t>
            </a:r>
            <a:r>
              <a:rPr lang="hu-HU" sz="2400" dirty="0"/>
              <a:t> </a:t>
            </a:r>
            <a:r>
              <a:rPr lang="sr-Cyrl-CS" sz="2400" dirty="0">
                <a:solidFill>
                  <a:srgbClr val="FFFF00"/>
                </a:solidFill>
              </a:rPr>
              <a:t>Константин Велики</a:t>
            </a:r>
            <a:r>
              <a:rPr lang="sr-Cyrl-CS" sz="2400" dirty="0"/>
              <a:t> </a:t>
            </a:r>
            <a:r>
              <a:rPr lang="hu-HU" sz="2400" dirty="0"/>
              <a:t>– </a:t>
            </a:r>
            <a:r>
              <a:rPr lang="sr-Cyrl-CS" sz="2400" dirty="0">
                <a:solidFill>
                  <a:srgbClr val="FFFF00"/>
                </a:solidFill>
              </a:rPr>
              <a:t>призната равноправност </a:t>
            </a:r>
            <a:r>
              <a:rPr lang="sr-Cyrl-CS" sz="2400" dirty="0" smtClean="0">
                <a:solidFill>
                  <a:srgbClr val="FFFF00"/>
                </a:solidFill>
              </a:rPr>
              <a:t>хришћанства</a:t>
            </a:r>
            <a:r>
              <a:rPr lang="sr-Cyrl-CS" sz="2400" dirty="0" smtClean="0"/>
              <a:t>=</a:t>
            </a:r>
            <a:r>
              <a:rPr lang="sr-Cyrl-CS" sz="2400" dirty="0" smtClean="0">
                <a:solidFill>
                  <a:srgbClr val="FFFF00"/>
                </a:solidFill>
              </a:rPr>
              <a:t>Милански едикт,</a:t>
            </a:r>
          </a:p>
          <a:p>
            <a:pPr>
              <a:lnSpc>
                <a:spcPct val="90000"/>
              </a:lnSpc>
            </a:pPr>
            <a:r>
              <a:rPr lang="sr-Cyrl-CS" sz="2400" dirty="0" smtClean="0">
                <a:solidFill>
                  <a:srgbClr val="FFFF00"/>
                </a:solidFill>
              </a:rPr>
              <a:t>Пламтећи крст на небу –победићеш под овим знаком </a:t>
            </a:r>
            <a:endParaRPr lang="hu-HU" sz="24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sr-Cyrl-RS" sz="2400" dirty="0" smtClean="0">
                <a:solidFill>
                  <a:srgbClr val="FFFF00"/>
                </a:solidFill>
              </a:rPr>
              <a:t>391</a:t>
            </a:r>
            <a:r>
              <a:rPr lang="sr-Cyrl-RS" sz="2400" dirty="0" smtClean="0"/>
              <a:t>.г</a:t>
            </a:r>
            <a:r>
              <a:rPr lang="sr-Latn-RS" sz="2400" dirty="0" smtClean="0"/>
              <a:t>.</a:t>
            </a:r>
            <a:r>
              <a:rPr lang="sr-Cyrl-RS" sz="2400" dirty="0" smtClean="0">
                <a:solidFill>
                  <a:srgbClr val="FFFF00"/>
                </a:solidFill>
              </a:rPr>
              <a:t>Хришћанство</a:t>
            </a:r>
            <a:r>
              <a:rPr lang="sr-Cyrl-RS" sz="2400" dirty="0" smtClean="0"/>
              <a:t>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</a:rPr>
              <a:t>једина вера</a:t>
            </a:r>
            <a:r>
              <a:rPr lang="sr-Cyrl-CS" sz="2400" dirty="0" smtClean="0"/>
              <a:t> </a:t>
            </a:r>
            <a:r>
              <a:rPr lang="sr-Cyrl-CS" sz="2400" dirty="0"/>
              <a:t>у Римском </a:t>
            </a:r>
            <a:r>
              <a:rPr lang="sr-Cyrl-CS" sz="2400" dirty="0" smtClean="0"/>
              <a:t>царству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</a:rPr>
              <a:t>одлуком</a:t>
            </a:r>
            <a:r>
              <a:rPr lang="sr-Cyrl-CS" sz="2400" dirty="0" smtClean="0"/>
              <a:t> цара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</a:rPr>
              <a:t>Теодосија </a:t>
            </a:r>
            <a:r>
              <a:rPr lang="sr-Latn-RS" sz="24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endParaRPr lang="hu-HU" sz="24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hu-HU" sz="2400" dirty="0"/>
          </a:p>
        </p:txBody>
      </p:sp>
      <p:pic>
        <p:nvPicPr>
          <p:cNvPr id="7" name="Picture 5" descr="Constantinu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8720" y="3573016"/>
            <a:ext cx="2510780" cy="30257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1332656" y="68580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Цар Константин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plus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СЕДАДМ ХРИШЋАНСКИХ </a:t>
            </a:r>
            <a:br>
              <a:rPr lang="sr-Cyrl-RS" dirty="0" smtClean="0"/>
            </a:br>
            <a:r>
              <a:rPr lang="sr-Cyrl-RS" dirty="0" smtClean="0"/>
              <a:t>ВРЛИНА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7427168" cy="463711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Смерност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Дарежљивост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smtClean="0"/>
              <a:t>Морална чистота</a:t>
            </a:r>
            <a:endParaRPr lang="sr-Cyrl-RS" dirty="0" smtClean="0"/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Човекољубље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Уздржљивост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Трпељивост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Истрајност у вери и молитви</a:t>
            </a:r>
            <a:endParaRPr lang="en-US" dirty="0"/>
          </a:p>
        </p:txBody>
      </p:sp>
    </p:spTree>
  </p:cSld>
  <p:clrMapOvr>
    <a:masterClrMapping/>
  </p:clrMapOvr>
  <p:transition spd="med">
    <p:plus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51520" y="1772816"/>
            <a:ext cx="85689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hu-HU" sz="4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</a:t>
            </a:r>
            <a:r>
              <a:rPr lang="sr-Cyrl-CS" sz="4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ВИЗ</a:t>
            </a:r>
            <a:br>
              <a:rPr lang="sr-Cyrl-CS" sz="4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3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</a:t>
            </a:r>
            <a:r>
              <a:rPr lang="sr-Cyrl-CS" sz="3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ИСТИНА - ЛАЖ</a:t>
            </a:r>
            <a:r>
              <a:rPr lang="hu-HU" sz="3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sr-Latn-CS" sz="3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</a:t>
            </a:r>
            <a:r>
              <a:rPr lang="hu-HU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endParaRPr lang="sr-Cyrl-RS" sz="30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r>
              <a:rPr lang="sr-Cyrl-CS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sr-Cyrl-CS" sz="3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sr-Cyrl-C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РАЗМИСЛИ И ОДГОВОРИ (СА ДА ИЛИ НЕ) НА СЛЕДЕЋЕ ТВРДЊЕ</a:t>
            </a:r>
            <a:r>
              <a:rPr lang="sr-Latn-C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  <a:endParaRPr lang="sr-Cyrl-R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/>
            <a:endParaRPr lang="sr-Cyrl-R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Стари Римљани су веровали у више богова.    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Јупитер је био врховни бог старих Римљана.   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Оснивач  хришћанстава је Исус Христ .             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Хришћани верују у свето тројство.                    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Христ је разапет на брду Голготи на Ускрс.    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Библија се састоји из Старог и Новог Завета.  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Апостоли су били Христови ученици.  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Понтије Пилат је издао Христа.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Пламтећи крст и речи ,,Победићеш под овим знаком” на небу је видео цар Теодосије . </a:t>
            </a:r>
          </a:p>
          <a:p>
            <a:pPr marL="457200" indent="-457200">
              <a:buFont typeface="+mj-lt"/>
              <a:buAutoNum type="arabicPeriod"/>
            </a:pPr>
            <a:r>
              <a:rPr lang="sr-Cyrl-R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Милански едикт је издао цар Константин. </a:t>
            </a:r>
          </a:p>
          <a:p>
            <a:pPr marL="457200" indent="-457200">
              <a:buFont typeface="+mj-lt"/>
              <a:buAutoNum type="arabicPeriod"/>
            </a:pPr>
            <a:endParaRPr lang="sr-Cyrl-R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sr-Cyrl-R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sr-Cyrl-R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457200" indent="-457200">
              <a:buFont typeface="+mj-lt"/>
              <a:buAutoNum type="arabicPeriod"/>
            </a:pPr>
            <a:endParaRPr lang="sr-Cyrl-RS" sz="20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endParaRPr lang="hu-HU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1.|1.|1.1|1.1|1.1"/>
</p:tagLst>
</file>

<file path=ppt/theme/theme1.xml><?xml version="1.0" encoding="utf-8"?>
<a:theme xmlns:a="http://schemas.openxmlformats.org/drawingml/2006/main" name="Szikla">
  <a:themeElements>
    <a:clrScheme name="Szikla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Szikla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ikla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la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695</TotalTime>
  <Words>298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Szikla</vt:lpstr>
      <vt:lpstr>Slide 1</vt:lpstr>
      <vt:lpstr>Настанак хришћанства</vt:lpstr>
      <vt:lpstr>Основна учења хришћанства</vt:lpstr>
      <vt:lpstr>Ширење хришћанства</vt:lpstr>
      <vt:lpstr>НЕРОН  И  ХРИШЋАНИ</vt:lpstr>
      <vt:lpstr>Прогањање и једина вера</vt:lpstr>
      <vt:lpstr>СЕДАДМ ХРИШЋАНСКИХ  ВРЛИНА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87</cp:revision>
  <dcterms:modified xsi:type="dcterms:W3CDTF">2017-04-03T17:31:40Z</dcterms:modified>
</cp:coreProperties>
</file>